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E55F-26F9-4DEA-B914-F5EF3AAD6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A24AC8-F2C3-4F83-876D-7BF0BD990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3EEBD-58D0-4828-83FB-2D4A4F52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1079-5F59-4B81-ADB3-A9DD1D22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159CD-AED4-4216-A0E5-5013FB43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8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4799-DFF9-42EA-B6FF-F0417B9E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D36DD-D3D0-470A-AAE6-2EA4F1986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10BFE-0BEE-454F-BA71-A781FE29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0689-8045-4AD8-BF42-064DB2C3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A987B-95B2-46E7-B3FE-BBBBD609F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25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24CAB-5C3D-4CF3-8891-3163BAF94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719F3-0E99-446E-83AB-43FF9C638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029D3-B87B-45B1-8CD3-D542F4C8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43F42-FDA9-40A2-AFEC-69DA7827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D1891-36BB-44C8-9D41-5BFCC6BF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02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8781B-9F75-4537-BFE3-9BA6E86D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58C7E-48FF-40D8-9B34-083C6835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F38C3-E5FC-4034-A2E5-E949AFFA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9174C-C6A1-40BE-85FF-CACCF6F3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50F71-5CD3-4221-8005-DA38A378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69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60C8D-B74A-4939-A3C0-084B0D111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E0516-49B7-4A5B-AE98-F198A8B8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C374A-2F2C-40E7-9EC2-D2E5A1EA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65E7B-672B-40C5-B00E-6EBBB25B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DD291-F424-4ABC-9F3D-2F27F7EC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82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DE58-3AEF-4916-BEC8-4EF5B0588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CE65A-BE7C-461D-8C8F-FC778F85D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D693F-EB82-4B88-A6C6-08D55BD78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7B7F5-6E7A-4B1D-91D1-83793130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97CD6-31E1-42A2-99A6-419105F9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9451D-AD84-4A03-9687-6AF41DB0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80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0149-4ED1-4ECA-96AA-4520FF40C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0317-11A2-4678-818A-35875FFA8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0D231-5011-455E-B6DF-4849391AC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183D1D-7BF2-4473-A1BA-36DD4AD42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556FD6-80B5-4F0B-A37E-D58F3DC18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213C81-9565-44AF-B88E-DECEAA21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547A38-D31C-4AC6-AAB8-E456AACF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F90AA-FE00-4380-96A2-C66070EE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07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2F17-CCAE-45CF-A2E8-5D3C40B1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B784CC-03A9-4D59-8D4E-C51E00F0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D5FF4-119C-4441-8FCD-00F75C0A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13F7B4-11E9-4B83-BA7B-A9A0775F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143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F0D47-606A-4212-84C5-52A25205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A1B39-E048-4E55-99CB-911DF434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50909-2814-49F3-8E08-EF217BE2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317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3B8B-73A4-4032-9EBE-A50AF4D5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19EE7-F7C4-46BA-B760-153B7069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5EBB8-5865-4DB3-8ABA-5F9BA68CB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099B9-E0AC-4E7B-BA08-0FF6C5905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02B94-6CF6-4FFC-A6FF-08E2BEEA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CF485-6838-4B54-9806-F546FE98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6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505C-00E0-44C9-B95D-32E59855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72ECED-6A50-486D-A083-D48FE07FA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601DA-99BB-4751-9F99-450954E37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2C3D7-9963-4C54-BBC4-747CFA3C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5B7A8-0784-4907-BF19-13018E35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89ED4-C46C-4308-8838-EFC057EA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22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9201E-0C24-4953-BA0D-7FBA88D69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EE9E3-E38D-4592-8766-51D1040CB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80066-B946-49B9-B071-5A05567BF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EEFB2-2D42-4150-AD70-72AA93751760}" type="datetimeFigureOut">
              <a:rPr lang="en-IN" smtClean="0"/>
              <a:t>15-09-2022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5BCDF-38D7-4526-8DEB-5065D502C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82150-952B-4A42-A035-B0749154A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8241E-B4CF-42AD-9A78-242AC118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955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C495C1-D5DF-46B6-941D-148F479C7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-1</a:t>
            </a:r>
          </a:p>
        </p:txBody>
      </p:sp>
    </p:spTree>
    <p:extLst>
      <p:ext uri="{BB962C8B-B14F-4D97-AF65-F5344CB8AC3E}">
        <p14:creationId xmlns:p14="http://schemas.microsoft.com/office/powerpoint/2010/main" val="3391563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1B9DE-9B11-4428-97EC-1B728E15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Electric Vehicle- Fuel Cell (FCEV)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2965AF-8FAE-4B67-8B04-6D39AD4687B9}"/>
              </a:ext>
            </a:extLst>
          </p:cNvPr>
          <p:cNvSpPr/>
          <p:nvPr/>
        </p:nvSpPr>
        <p:spPr>
          <a:xfrm>
            <a:off x="549615" y="2824480"/>
            <a:ext cx="170688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C942AE-F5F8-4566-A92C-DF414F45DEAF}"/>
              </a:ext>
            </a:extLst>
          </p:cNvPr>
          <p:cNvSpPr/>
          <p:nvPr/>
        </p:nvSpPr>
        <p:spPr>
          <a:xfrm>
            <a:off x="3131064" y="2824480"/>
            <a:ext cx="1197096" cy="10095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Cell Stock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5AD7558-AB1F-4495-BA93-2ED9A9BE29C4}"/>
              </a:ext>
            </a:extLst>
          </p:cNvPr>
          <p:cNvSpPr/>
          <p:nvPr/>
        </p:nvSpPr>
        <p:spPr>
          <a:xfrm>
            <a:off x="9824121" y="3857062"/>
            <a:ext cx="1706880" cy="103518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/ Generator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1F70B5-7F12-411D-8A34-B2AABF95F730}"/>
              </a:ext>
            </a:extLst>
          </p:cNvPr>
          <p:cNvSpPr/>
          <p:nvPr/>
        </p:nvSpPr>
        <p:spPr>
          <a:xfrm>
            <a:off x="7545460" y="2833928"/>
            <a:ext cx="1428864" cy="10428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7EE5248-D238-473C-BB28-E03CF242E8D4}"/>
              </a:ext>
            </a:extLst>
          </p:cNvPr>
          <p:cNvSpPr/>
          <p:nvPr/>
        </p:nvSpPr>
        <p:spPr>
          <a:xfrm>
            <a:off x="6301499" y="2841882"/>
            <a:ext cx="1197096" cy="106799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Bank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F59DAF-F600-4068-A019-89C6F001143E}"/>
              </a:ext>
            </a:extLst>
          </p:cNvPr>
          <p:cNvSpPr/>
          <p:nvPr/>
        </p:nvSpPr>
        <p:spPr>
          <a:xfrm>
            <a:off x="9895269" y="2786403"/>
            <a:ext cx="1564584" cy="10679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Drive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91498D-A2B3-4C67-B9AF-52B80614D230}"/>
              </a:ext>
            </a:extLst>
          </p:cNvPr>
          <p:cNvSpPr/>
          <p:nvPr/>
        </p:nvSpPr>
        <p:spPr>
          <a:xfrm>
            <a:off x="7861874" y="5200901"/>
            <a:ext cx="1564584" cy="105550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D2D8DBB-D517-457D-A863-6D596ABBAE14}"/>
              </a:ext>
            </a:extLst>
          </p:cNvPr>
          <p:cNvSpPr/>
          <p:nvPr/>
        </p:nvSpPr>
        <p:spPr>
          <a:xfrm>
            <a:off x="2257304" y="304401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113F93-D130-4CFE-B840-BA84916DF806}"/>
              </a:ext>
            </a:extLst>
          </p:cNvPr>
          <p:cNvSpPr/>
          <p:nvPr/>
        </p:nvSpPr>
        <p:spPr>
          <a:xfrm>
            <a:off x="5443273" y="3126077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AD74253-2DD0-4009-BF2A-BC994A044D44}"/>
              </a:ext>
            </a:extLst>
          </p:cNvPr>
          <p:cNvSpPr/>
          <p:nvPr/>
        </p:nvSpPr>
        <p:spPr>
          <a:xfrm>
            <a:off x="9012261" y="3358117"/>
            <a:ext cx="833120" cy="408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D224A933-7CE4-4BB6-B0B7-9A2E9D0C87ED}"/>
              </a:ext>
            </a:extLst>
          </p:cNvPr>
          <p:cNvSpPr/>
          <p:nvPr/>
        </p:nvSpPr>
        <p:spPr>
          <a:xfrm>
            <a:off x="8981781" y="2950569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9A0BBC3-1079-4480-B96A-6C89E14FE96A}"/>
              </a:ext>
            </a:extLst>
          </p:cNvPr>
          <p:cNvSpPr/>
          <p:nvPr/>
        </p:nvSpPr>
        <p:spPr>
          <a:xfrm>
            <a:off x="4318567" y="2840812"/>
            <a:ext cx="1197096" cy="99326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1010D1F9-2857-47EE-889D-9A995623D858}"/>
              </a:ext>
            </a:extLst>
          </p:cNvPr>
          <p:cNvSpPr/>
          <p:nvPr/>
        </p:nvSpPr>
        <p:spPr>
          <a:xfrm rot="10800000">
            <a:off x="9426457" y="4918575"/>
            <a:ext cx="1404102" cy="10351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5BC6BB-7AA5-40A6-8214-CC239956AF3C}"/>
              </a:ext>
            </a:extLst>
          </p:cNvPr>
          <p:cNvSpPr/>
          <p:nvPr/>
        </p:nvSpPr>
        <p:spPr>
          <a:xfrm>
            <a:off x="7277100" y="379220"/>
            <a:ext cx="2149361" cy="19525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cell durability &amp; reliability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Expensive.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77A96F-8C30-4882-8C0E-85A3EE1DBAC9}"/>
              </a:ext>
            </a:extLst>
          </p:cNvPr>
          <p:cNvSpPr/>
          <p:nvPr/>
        </p:nvSpPr>
        <p:spPr>
          <a:xfrm>
            <a:off x="9553247" y="364501"/>
            <a:ext cx="2149361" cy="19525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Greenhouse Gas Emissions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Oil Dependence.</a:t>
            </a:r>
          </a:p>
        </p:txBody>
      </p:sp>
    </p:spTree>
    <p:extLst>
      <p:ext uri="{BB962C8B-B14F-4D97-AF65-F5344CB8AC3E}">
        <p14:creationId xmlns:p14="http://schemas.microsoft.com/office/powerpoint/2010/main" val="145339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7A7151-A2D8-47E2-AFBE-9AB567FE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BLDC Motor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BA5415-369F-4F93-94AA-10D517D71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610" y="2121763"/>
            <a:ext cx="3822192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construction of this motor has many similarities of three phase induction motors as well as conventional DC motors. This motor has stator and rotor parts like all other motors</a:t>
            </a:r>
          </a:p>
        </p:txBody>
      </p:sp>
      <p:pic>
        <p:nvPicPr>
          <p:cNvPr id="7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1F10BD2A-5668-4348-9649-99D48480D6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716" y="935252"/>
            <a:ext cx="6596652" cy="48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4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1E374-F863-450C-ABC2-121544B88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Principle &amp; Operation of BLDC Motor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33729-C3C7-439C-9197-DBFEA5B05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610" y="2121763"/>
            <a:ext cx="3822192" cy="377301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BLDC motor works on the principle similar to that of a conventional DC motor, i.e., the Lorentz force law which state the whenever a current carrying conductor placed in a magnetic field it experiences a force. As a consequence of reaction force, the magnet will experience an equal and opposite force. In case BLDC motor, the current carrying conductor is stationary while the permanent magnet moves. </a:t>
            </a:r>
          </a:p>
        </p:txBody>
      </p:sp>
      <p:pic>
        <p:nvPicPr>
          <p:cNvPr id="5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AF990538-696C-4CC5-B13A-3DB5959DC8F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716" y="2133652"/>
            <a:ext cx="6596652" cy="243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72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853B9D-56BB-4708-8D16-3BA04C358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IN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Battery Pack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6F08D-FD2D-49B7-B7A0-942B7F28D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Currently we are using Li-ion cells.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NMC622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N= 60%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M=30%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C=20%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N= Nickle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M=Magnese</a:t>
            </a:r>
          </a:p>
          <a:p>
            <a:r>
              <a:rPr lang="en-I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C=Cobalt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3B961-64A8-4342-BDAA-84D3DF10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en-I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Advantage: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density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Charging and discharging rate.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charging stations.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initial cost.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driving range.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Explosive.</a:t>
            </a:r>
          </a:p>
        </p:txBody>
      </p:sp>
    </p:spTree>
    <p:extLst>
      <p:ext uri="{BB962C8B-B14F-4D97-AF65-F5344CB8AC3E}">
        <p14:creationId xmlns:p14="http://schemas.microsoft.com/office/powerpoint/2010/main" val="36885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7CDBF2-BF0C-4D3C-86C8-10D5D1B72D33}"/>
              </a:ext>
            </a:extLst>
          </p:cNvPr>
          <p:cNvSpPr/>
          <p:nvPr/>
        </p:nvSpPr>
        <p:spPr>
          <a:xfrm>
            <a:off x="39756" y="1055277"/>
            <a:ext cx="2206482" cy="136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Steam Powered Vehicle (TOY CAR) by Ferdinand Verbiest in 1672.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2DB4531-FC2C-401B-8B9B-71F97CB198E8}"/>
              </a:ext>
            </a:extLst>
          </p:cNvPr>
          <p:cNvSpPr/>
          <p:nvPr/>
        </p:nvSpPr>
        <p:spPr>
          <a:xfrm>
            <a:off x="2219730" y="158363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9C72BE-B10B-490D-918F-00B9E7B1E137}"/>
              </a:ext>
            </a:extLst>
          </p:cNvPr>
          <p:cNvSpPr/>
          <p:nvPr/>
        </p:nvSpPr>
        <p:spPr>
          <a:xfrm>
            <a:off x="2975104" y="1055277"/>
            <a:ext cx="2206482" cy="136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Steam Engine (Vehicle) by Nicolas Cugnot in 1771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21BB807-5CC8-4913-A1B1-75A1CB431C09}"/>
              </a:ext>
            </a:extLst>
          </p:cNvPr>
          <p:cNvSpPr/>
          <p:nvPr/>
        </p:nvSpPr>
        <p:spPr>
          <a:xfrm>
            <a:off x="5155078" y="158363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015EB9-591B-470D-8182-59A14A3BD89F}"/>
              </a:ext>
            </a:extLst>
          </p:cNvPr>
          <p:cNvSpPr/>
          <p:nvPr/>
        </p:nvSpPr>
        <p:spPr>
          <a:xfrm>
            <a:off x="5883944" y="1055277"/>
            <a:ext cx="2206482" cy="136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Steam Engine (Carriage) by William Murdoch in 1784.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F60D21-5FBA-4348-8C8D-C7617923E71F}"/>
              </a:ext>
            </a:extLst>
          </p:cNvPr>
          <p:cNvSpPr/>
          <p:nvPr/>
        </p:nvSpPr>
        <p:spPr>
          <a:xfrm>
            <a:off x="8090426" y="158363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32481-2869-44E3-BF35-B7B557FDF141}"/>
              </a:ext>
            </a:extLst>
          </p:cNvPr>
          <p:cNvSpPr/>
          <p:nvPr/>
        </p:nvSpPr>
        <p:spPr>
          <a:xfrm>
            <a:off x="8836694" y="1055277"/>
            <a:ext cx="2206482" cy="136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Pressure Steam Engine (Full-sized vehicle) by Richard Trevithick in 1801.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78D65A-EA89-435E-B2E9-9B0FE7A70DD8}"/>
              </a:ext>
            </a:extLst>
          </p:cNvPr>
          <p:cNvSpPr/>
          <p:nvPr/>
        </p:nvSpPr>
        <p:spPr>
          <a:xfrm>
            <a:off x="6858820" y="2810397"/>
            <a:ext cx="2206482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Oil-fired steam car by Josef </a:t>
            </a:r>
            <a:r>
              <a:rPr lang="en-IN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Bozek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1816.</a:t>
            </a:r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C87371EB-22C3-4924-B7E0-422D61E7871F}"/>
              </a:ext>
            </a:extLst>
          </p:cNvPr>
          <p:cNvSpPr/>
          <p:nvPr/>
        </p:nvSpPr>
        <p:spPr>
          <a:xfrm rot="5400000">
            <a:off x="11106202" y="1969149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DA271B-9CE3-4675-AD42-A2D91E1B6308}"/>
              </a:ext>
            </a:extLst>
          </p:cNvPr>
          <p:cNvSpPr/>
          <p:nvPr/>
        </p:nvSpPr>
        <p:spPr>
          <a:xfrm>
            <a:off x="3823237" y="2845977"/>
            <a:ext cx="2206482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Toy Car (Electric) by Anyos Zedlik in 1826 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946D2358-83CD-4BC3-B8A8-EDAECE587779}"/>
              </a:ext>
            </a:extLst>
          </p:cNvPr>
          <p:cNvSpPr/>
          <p:nvPr/>
        </p:nvSpPr>
        <p:spPr>
          <a:xfrm rot="10800000">
            <a:off x="9065302" y="331142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B398AE-19FF-4C33-B709-ADD3ECF46554}"/>
              </a:ext>
            </a:extLst>
          </p:cNvPr>
          <p:cNvSpPr/>
          <p:nvPr/>
        </p:nvSpPr>
        <p:spPr>
          <a:xfrm>
            <a:off x="3316370" y="4850256"/>
            <a:ext cx="2384513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–wheeled carriage with bracing Two –cylinder steam engine by Henry Seth Taylor in 1867.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EED3D76-8A82-45A8-B521-179CE6413607}"/>
              </a:ext>
            </a:extLst>
          </p:cNvPr>
          <p:cNvSpPr/>
          <p:nvPr/>
        </p:nvSpPr>
        <p:spPr>
          <a:xfrm rot="10800000">
            <a:off x="6055402" y="331142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5488D654-75BD-41AD-A037-6DEBF7CF7C93}"/>
              </a:ext>
            </a:extLst>
          </p:cNvPr>
          <p:cNvSpPr/>
          <p:nvPr/>
        </p:nvSpPr>
        <p:spPr>
          <a:xfrm rot="10800000">
            <a:off x="3043001" y="336857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72535D-9311-4711-9BB7-E51DB3C63CB5}"/>
              </a:ext>
            </a:extLst>
          </p:cNvPr>
          <p:cNvSpPr/>
          <p:nvPr/>
        </p:nvSpPr>
        <p:spPr>
          <a:xfrm>
            <a:off x="6559824" y="4759033"/>
            <a:ext cx="2413526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automobile in US (Steam-powered Vehicle) by Dr J.W. Carhart  in 1871.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35F569-7FF9-4289-90E2-26E3C6821C99}"/>
              </a:ext>
            </a:extLst>
          </p:cNvPr>
          <p:cNvSpPr/>
          <p:nvPr/>
        </p:nvSpPr>
        <p:spPr>
          <a:xfrm>
            <a:off x="9708888" y="4721912"/>
            <a:ext cx="2413526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Self-propelled steam road vehicle by Amebdee Bollee in 1873.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DC1DB874-7260-4F65-8FD0-E52499684DB4}"/>
              </a:ext>
            </a:extLst>
          </p:cNvPr>
          <p:cNvSpPr/>
          <p:nvPr/>
        </p:nvSpPr>
        <p:spPr>
          <a:xfrm rot="5400000">
            <a:off x="1135167" y="4278421"/>
            <a:ext cx="72051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5EF47F-52A8-4EAA-A77B-086B52804801}"/>
              </a:ext>
            </a:extLst>
          </p:cNvPr>
          <p:cNvSpPr/>
          <p:nvPr/>
        </p:nvSpPr>
        <p:spPr>
          <a:xfrm>
            <a:off x="9887770" y="2810397"/>
            <a:ext cx="2206482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 Engine (Vehicle) by Isaac de Revaz in 1806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E35CB2B-F3B4-4F55-AD9D-5A4BEE79582C}"/>
              </a:ext>
            </a:extLst>
          </p:cNvPr>
          <p:cNvSpPr/>
          <p:nvPr/>
        </p:nvSpPr>
        <p:spPr>
          <a:xfrm>
            <a:off x="71236" y="4850256"/>
            <a:ext cx="2454132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Tram introduced in LONDON in 1865</a:t>
            </a:r>
          </a:p>
          <a:p>
            <a:pPr algn="ctr"/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E6C5677-B9B1-4EC1-8A61-4B8BCB527376}"/>
              </a:ext>
            </a:extLst>
          </p:cNvPr>
          <p:cNvSpPr/>
          <p:nvPr/>
        </p:nvSpPr>
        <p:spPr>
          <a:xfrm>
            <a:off x="2543594" y="5165787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C0681EE4-7B80-45FD-B06E-88CAB818A2DE}"/>
              </a:ext>
            </a:extLst>
          </p:cNvPr>
          <p:cNvSpPr/>
          <p:nvPr/>
        </p:nvSpPr>
        <p:spPr>
          <a:xfrm>
            <a:off x="5729897" y="5239502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E2F15E78-3F88-4864-80FC-3DB0D2FD64CD}"/>
              </a:ext>
            </a:extLst>
          </p:cNvPr>
          <p:cNvSpPr/>
          <p:nvPr/>
        </p:nvSpPr>
        <p:spPr>
          <a:xfrm>
            <a:off x="8924501" y="5218907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D8141980-FAE6-4877-9130-D9E5E6C3BB41}"/>
              </a:ext>
            </a:extLst>
          </p:cNvPr>
          <p:cNvSpPr/>
          <p:nvPr/>
        </p:nvSpPr>
        <p:spPr>
          <a:xfrm rot="5400000">
            <a:off x="10754111" y="6163062"/>
            <a:ext cx="780276" cy="5334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7ADFCA8-9EEF-43F5-BE5F-C6846ED8E7CD}"/>
              </a:ext>
            </a:extLst>
          </p:cNvPr>
          <p:cNvSpPr/>
          <p:nvPr/>
        </p:nvSpPr>
        <p:spPr>
          <a:xfrm>
            <a:off x="97748" y="2826927"/>
            <a:ext cx="2864921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 Engine using Hydrogen and Oxygen Mixture by Francois Isaac De </a:t>
            </a:r>
            <a:r>
              <a:rPr lang="en-IN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Rivaz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1826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3880F33-73DC-4AF9-A233-0DF9E4DEDB9C}"/>
              </a:ext>
            </a:extLst>
          </p:cNvPr>
          <p:cNvSpPr/>
          <p:nvPr/>
        </p:nvSpPr>
        <p:spPr>
          <a:xfrm>
            <a:off x="3170513" y="114862"/>
            <a:ext cx="6215300" cy="85689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Journey of Automotive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08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CC340EF1-C9A1-4261-A5D3-C961F27C7A70}"/>
              </a:ext>
            </a:extLst>
          </p:cNvPr>
          <p:cNvSpPr/>
          <p:nvPr/>
        </p:nvSpPr>
        <p:spPr>
          <a:xfrm rot="5400000">
            <a:off x="17807" y="170209"/>
            <a:ext cx="762000" cy="421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6152D6-F52C-4F7E-864E-D53C2103012D}"/>
              </a:ext>
            </a:extLst>
          </p:cNvPr>
          <p:cNvSpPr/>
          <p:nvPr/>
        </p:nvSpPr>
        <p:spPr>
          <a:xfrm>
            <a:off x="10281894" y="733837"/>
            <a:ext cx="1825488" cy="1374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Electric Vehicle in production by Thomas Parker in 1886 (England)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BBF8E3-43FF-4999-96B6-FE97B85B95B5}"/>
              </a:ext>
            </a:extLst>
          </p:cNvPr>
          <p:cNvSpPr/>
          <p:nvPr/>
        </p:nvSpPr>
        <p:spPr>
          <a:xfrm>
            <a:off x="10480345" y="2726633"/>
            <a:ext cx="1709505" cy="1374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True Electric Car by  Andreas Flocken in 1888 (German)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3607B3D-D856-46DB-A46F-9395E15630E9}"/>
              </a:ext>
            </a:extLst>
          </p:cNvPr>
          <p:cNvSpPr/>
          <p:nvPr/>
        </p:nvSpPr>
        <p:spPr>
          <a:xfrm>
            <a:off x="6946591" y="1342404"/>
            <a:ext cx="75537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189FC61-0A68-47BE-ABAE-2EFB0CA355AC}"/>
              </a:ext>
            </a:extLst>
          </p:cNvPr>
          <p:cNvSpPr/>
          <p:nvPr/>
        </p:nvSpPr>
        <p:spPr>
          <a:xfrm>
            <a:off x="4395301" y="1308407"/>
            <a:ext cx="693399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5F8813-18FE-4712-929B-5E6C1F073E87}"/>
              </a:ext>
            </a:extLst>
          </p:cNvPr>
          <p:cNvSpPr/>
          <p:nvPr/>
        </p:nvSpPr>
        <p:spPr>
          <a:xfrm>
            <a:off x="2765150" y="5068953"/>
            <a:ext cx="1709505" cy="14797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Electric Vehicle in 1906 with 100 miles of range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477E48-767E-4F01-9F1C-C1853AFB6405}"/>
              </a:ext>
            </a:extLst>
          </p:cNvPr>
          <p:cNvSpPr/>
          <p:nvPr/>
        </p:nvSpPr>
        <p:spPr>
          <a:xfrm>
            <a:off x="7709047" y="801830"/>
            <a:ext cx="1825489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Automobile IC Engine Vehicle by Carl Benz in 1885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73B940-EFB7-423C-8E12-ECF3FD418F4D}"/>
              </a:ext>
            </a:extLst>
          </p:cNvPr>
          <p:cNvSpPr/>
          <p:nvPr/>
        </p:nvSpPr>
        <p:spPr>
          <a:xfrm>
            <a:off x="9541618" y="1327457"/>
            <a:ext cx="732964" cy="31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CC72A1-A629-4861-A2A0-156C1C1DEC07}"/>
              </a:ext>
            </a:extLst>
          </p:cNvPr>
          <p:cNvSpPr/>
          <p:nvPr/>
        </p:nvSpPr>
        <p:spPr>
          <a:xfrm>
            <a:off x="5104901" y="801829"/>
            <a:ext cx="1825489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One-cylinder IC Engine using COAL GAS by Jean J. Lenoir in 1884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1CE24AD0-4540-4A65-A636-140870BF4398}"/>
              </a:ext>
            </a:extLst>
          </p:cNvPr>
          <p:cNvSpPr/>
          <p:nvPr/>
        </p:nvSpPr>
        <p:spPr>
          <a:xfrm>
            <a:off x="1956901" y="1308407"/>
            <a:ext cx="61552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673E8D-05A7-4FB8-BA14-B0915F4B75CB}"/>
              </a:ext>
            </a:extLst>
          </p:cNvPr>
          <p:cNvSpPr/>
          <p:nvPr/>
        </p:nvSpPr>
        <p:spPr>
          <a:xfrm>
            <a:off x="100966" y="801830"/>
            <a:ext cx="1825489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Petrol Car built by Siegfried Marcus in 1875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C9A330-BCA3-4C60-BFD5-9E91FB851990}"/>
              </a:ext>
            </a:extLst>
          </p:cNvPr>
          <p:cNvSpPr/>
          <p:nvPr/>
        </p:nvSpPr>
        <p:spPr>
          <a:xfrm>
            <a:off x="2571251" y="801829"/>
            <a:ext cx="1825489" cy="130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Low-voltage ignition system by Siegfried Marcus in 1883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78E4434-7BD5-438E-BC2E-0B3EB0B3B91D}"/>
              </a:ext>
            </a:extLst>
          </p:cNvPr>
          <p:cNvSpPr/>
          <p:nvPr/>
        </p:nvSpPr>
        <p:spPr>
          <a:xfrm rot="10800000">
            <a:off x="9747381" y="3254649"/>
            <a:ext cx="732964" cy="31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233B766-9C3A-4CEF-9721-B3C3B540B993}"/>
              </a:ext>
            </a:extLst>
          </p:cNvPr>
          <p:cNvSpPr/>
          <p:nvPr/>
        </p:nvSpPr>
        <p:spPr>
          <a:xfrm rot="5400000">
            <a:off x="11122695" y="2226349"/>
            <a:ext cx="520736" cy="322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FB7A9E-62A3-4B6C-955D-17A0499CD2DD}"/>
              </a:ext>
            </a:extLst>
          </p:cNvPr>
          <p:cNvSpPr/>
          <p:nvPr/>
        </p:nvSpPr>
        <p:spPr>
          <a:xfrm>
            <a:off x="5578393" y="2598546"/>
            <a:ext cx="1709504" cy="1673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Four-wheeled petrol-driven automobile by Frederick Bremer in 1892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7347645-E2FF-4181-8247-DB41995F61D5}"/>
              </a:ext>
            </a:extLst>
          </p:cNvPr>
          <p:cNvSpPr/>
          <p:nvPr/>
        </p:nvSpPr>
        <p:spPr>
          <a:xfrm rot="10800000">
            <a:off x="7304912" y="3246778"/>
            <a:ext cx="732964" cy="31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A8B56B-60E5-495B-B66D-F058C1A92239}"/>
              </a:ext>
            </a:extLst>
          </p:cNvPr>
          <p:cNvSpPr/>
          <p:nvPr/>
        </p:nvSpPr>
        <p:spPr>
          <a:xfrm>
            <a:off x="3082842" y="2738764"/>
            <a:ext cx="1709504" cy="1374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Electric Starter in between 1895 &amp; 1898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4E3EBAB-D39C-4E87-9F7D-0AD32D8F674B}"/>
              </a:ext>
            </a:extLst>
          </p:cNvPr>
          <p:cNvSpPr/>
          <p:nvPr/>
        </p:nvSpPr>
        <p:spPr>
          <a:xfrm rot="10800000">
            <a:off x="4828412" y="3246778"/>
            <a:ext cx="732964" cy="31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FB104EA-4C95-4040-A19D-E0699B0F16F5}"/>
              </a:ext>
            </a:extLst>
          </p:cNvPr>
          <p:cNvSpPr/>
          <p:nvPr/>
        </p:nvSpPr>
        <p:spPr>
          <a:xfrm rot="10800000">
            <a:off x="2352256" y="3177495"/>
            <a:ext cx="732964" cy="31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9B3334-4884-4DEE-BD44-8035AB205245}"/>
              </a:ext>
            </a:extLst>
          </p:cNvPr>
          <p:cNvSpPr/>
          <p:nvPr/>
        </p:nvSpPr>
        <p:spPr>
          <a:xfrm>
            <a:off x="565025" y="2726633"/>
            <a:ext cx="1750819" cy="15102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Single-cylinder gasoline car  built by George Foote Foss in 1896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796023-0E27-479A-881B-B4DD5E3AB849}"/>
              </a:ext>
            </a:extLst>
          </p:cNvPr>
          <p:cNvSpPr/>
          <p:nvPr/>
        </p:nvSpPr>
        <p:spPr>
          <a:xfrm>
            <a:off x="398807" y="5068953"/>
            <a:ext cx="1750819" cy="15102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Single-cylinder gasoline car  built by George Foote Foss in 1896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7271FD-E5D7-4010-A83F-1A8A2D2D2D72}"/>
              </a:ext>
            </a:extLst>
          </p:cNvPr>
          <p:cNvSpPr/>
          <p:nvPr/>
        </p:nvSpPr>
        <p:spPr>
          <a:xfrm>
            <a:off x="8022895" y="2726633"/>
            <a:ext cx="1709505" cy="1374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Electric Vehicle by William Morrison in 1890 (USA)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86D2378D-DE45-47E9-8B65-79800500B089}"/>
              </a:ext>
            </a:extLst>
          </p:cNvPr>
          <p:cNvSpPr/>
          <p:nvPr/>
        </p:nvSpPr>
        <p:spPr>
          <a:xfrm rot="5400000">
            <a:off x="436541" y="4407051"/>
            <a:ext cx="762000" cy="421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94051A79-08C6-49BE-A7EF-F0F0424588E8}"/>
              </a:ext>
            </a:extLst>
          </p:cNvPr>
          <p:cNvSpPr/>
          <p:nvPr/>
        </p:nvSpPr>
        <p:spPr>
          <a:xfrm>
            <a:off x="2149626" y="5726278"/>
            <a:ext cx="61552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30C218-0EAD-4BDE-AE4E-A309C6474D78}"/>
              </a:ext>
            </a:extLst>
          </p:cNvPr>
          <p:cNvSpPr/>
          <p:nvPr/>
        </p:nvSpPr>
        <p:spPr>
          <a:xfrm>
            <a:off x="5119624" y="5088003"/>
            <a:ext cx="1926782" cy="14797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NiMH &amp; Lion battery electric car by 1997 Toyota &amp; Nissan in 1997.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56FB1F61-D0C2-4046-AF34-A2D97549A50E}"/>
              </a:ext>
            </a:extLst>
          </p:cNvPr>
          <p:cNvSpPr/>
          <p:nvPr/>
        </p:nvSpPr>
        <p:spPr>
          <a:xfrm>
            <a:off x="4489377" y="5712391"/>
            <a:ext cx="615524" cy="337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06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6DB3E-8394-4812-BE44-623858DE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IN" sz="3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Milestones in Automotive Journey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B104C-76D4-4FC9-B77F-84A13EDCF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457200" indent="-457200">
              <a:buAutoNum type="alphaUcParenR"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 1828, the Hungarian priest and physicist Anyos Jedlik invented an early type of ELECTRIC MOTOR.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B) In 1906, electric vehicles are very advance and had a  range of 100 miles with the TOP SPEED  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   of  45~50 kmph.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C) Electric vehicles dominated by Gasoline cars by Assembly line production, using self start motor, 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   Cost reduction year on year,  non reliable, easy start, no charging time, easily carry extra fuel and 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    Oil lobby.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D) New ERA of EV start in 2006 in Santa Monica Auto expo where TESLA introduces “TESLA</a:t>
            </a:r>
          </a:p>
          <a:p>
            <a:pPr marL="0" indent="0">
              <a:buNone/>
            </a:pPr>
            <a:r>
              <a:rPr lang="en-IN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   ROADSTER” And In 2010 Nissan introduces “Leaf” first affordable 5 door hatchback EV”.</a:t>
            </a:r>
          </a:p>
          <a:p>
            <a:pPr marL="0" indent="0">
              <a:buNone/>
            </a:pPr>
            <a:endParaRPr lang="en-I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8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7437E7-0DB2-4591-9C95-03D43855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Hybrid Electric Vehicles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C2C772-5EEF-406D-A0BF-4BD7B8783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34" y="2676293"/>
            <a:ext cx="2596376" cy="3501483"/>
          </a:xfrm>
        </p:spPr>
        <p:txBody>
          <a:bodyPr/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EV-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HEV- Hybrid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BEV- Battery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PCEV- Fuel cell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D11CD6A0-35AE-4E20-9C5E-41AB3CBDC05C}"/>
              </a:ext>
            </a:extLst>
          </p:cNvPr>
          <p:cNvSpPr txBox="1">
            <a:spLocks/>
          </p:cNvSpPr>
          <p:nvPr/>
        </p:nvSpPr>
        <p:spPr>
          <a:xfrm>
            <a:off x="3531410" y="4227736"/>
            <a:ext cx="3092907" cy="226166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 of Hybridisation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HEV (Battery)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Mild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C1EC53-1268-4EF7-A11F-E32F06837C4E}"/>
              </a:ext>
            </a:extLst>
          </p:cNvPr>
          <p:cNvSpPr txBox="1"/>
          <p:nvPr/>
        </p:nvSpPr>
        <p:spPr>
          <a:xfrm>
            <a:off x="6915735" y="2676293"/>
            <a:ext cx="29260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Hybrid Architecture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Series-Parallel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538F9FAB-3B59-4322-9A35-918048488AB7}"/>
              </a:ext>
            </a:extLst>
          </p:cNvPr>
          <p:cNvCxnSpPr/>
          <p:nvPr/>
        </p:nvCxnSpPr>
        <p:spPr>
          <a:xfrm flipV="1">
            <a:off x="2341756" y="2899317"/>
            <a:ext cx="4573979" cy="5296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3CB1D5-4588-4E16-8D75-6898A80DA821}"/>
              </a:ext>
            </a:extLst>
          </p:cNvPr>
          <p:cNvCxnSpPr/>
          <p:nvPr/>
        </p:nvCxnSpPr>
        <p:spPr>
          <a:xfrm>
            <a:off x="4622800" y="3447217"/>
            <a:ext cx="0" cy="798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57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1B9DE-9B11-4428-97EC-1B728E15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Electric Vehicle- Series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2965AF-8FAE-4B67-8B04-6D39AD4687B9}"/>
              </a:ext>
            </a:extLst>
          </p:cNvPr>
          <p:cNvSpPr/>
          <p:nvPr/>
        </p:nvSpPr>
        <p:spPr>
          <a:xfrm>
            <a:off x="914400" y="2987040"/>
            <a:ext cx="170688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Gasoline Tank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C942AE-F5F8-4566-A92C-DF414F45DEAF}"/>
              </a:ext>
            </a:extLst>
          </p:cNvPr>
          <p:cNvSpPr/>
          <p:nvPr/>
        </p:nvSpPr>
        <p:spPr>
          <a:xfrm>
            <a:off x="3484880" y="2987040"/>
            <a:ext cx="170688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 Engine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5AD7558-AB1F-4495-BA93-2ED9A9BE29C4}"/>
              </a:ext>
            </a:extLst>
          </p:cNvPr>
          <p:cNvSpPr/>
          <p:nvPr/>
        </p:nvSpPr>
        <p:spPr>
          <a:xfrm>
            <a:off x="6031620" y="2987040"/>
            <a:ext cx="1706880" cy="812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1F70B5-7F12-411D-8A34-B2AABF95F730}"/>
              </a:ext>
            </a:extLst>
          </p:cNvPr>
          <p:cNvSpPr/>
          <p:nvPr/>
        </p:nvSpPr>
        <p:spPr>
          <a:xfrm>
            <a:off x="8573021" y="2987040"/>
            <a:ext cx="170688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7EE5248-D238-473C-BB28-E03CF242E8D4}"/>
              </a:ext>
            </a:extLst>
          </p:cNvPr>
          <p:cNvSpPr/>
          <p:nvPr/>
        </p:nvSpPr>
        <p:spPr>
          <a:xfrm>
            <a:off x="9637812" y="4033615"/>
            <a:ext cx="1706880" cy="812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Pack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10F5112-E40F-485C-8284-3908A4AE696D}"/>
              </a:ext>
            </a:extLst>
          </p:cNvPr>
          <p:cNvSpPr/>
          <p:nvPr/>
        </p:nvSpPr>
        <p:spPr>
          <a:xfrm>
            <a:off x="9637812" y="4846415"/>
            <a:ext cx="1706880" cy="723203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F59DAF-F600-4068-A019-89C6F001143E}"/>
              </a:ext>
            </a:extLst>
          </p:cNvPr>
          <p:cNvSpPr/>
          <p:nvPr/>
        </p:nvSpPr>
        <p:spPr>
          <a:xfrm>
            <a:off x="7054464" y="4846415"/>
            <a:ext cx="1706880" cy="8128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Drive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1B3B5A1-8C52-4989-83A4-7F8DE44B9C28}"/>
              </a:ext>
            </a:extLst>
          </p:cNvPr>
          <p:cNvSpPr/>
          <p:nvPr/>
        </p:nvSpPr>
        <p:spPr>
          <a:xfrm>
            <a:off x="5327264" y="4873658"/>
            <a:ext cx="1706880" cy="8128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91498D-A2B3-4C67-B9AF-52B80614D230}"/>
              </a:ext>
            </a:extLst>
          </p:cNvPr>
          <p:cNvSpPr/>
          <p:nvPr/>
        </p:nvSpPr>
        <p:spPr>
          <a:xfrm>
            <a:off x="2721743" y="4873658"/>
            <a:ext cx="1706880" cy="812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D2D8DBB-D517-457D-A863-6D596ABBAE14}"/>
              </a:ext>
            </a:extLst>
          </p:cNvPr>
          <p:cNvSpPr/>
          <p:nvPr/>
        </p:nvSpPr>
        <p:spPr>
          <a:xfrm>
            <a:off x="2645020" y="3204559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F29E5E-28CB-4AEF-8F26-2BADBAE5D799}"/>
              </a:ext>
            </a:extLst>
          </p:cNvPr>
          <p:cNvSpPr/>
          <p:nvPr/>
        </p:nvSpPr>
        <p:spPr>
          <a:xfrm>
            <a:off x="5181358" y="320657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113F93-D130-4CFE-B840-BA84916DF806}"/>
              </a:ext>
            </a:extLst>
          </p:cNvPr>
          <p:cNvSpPr/>
          <p:nvPr/>
        </p:nvSpPr>
        <p:spPr>
          <a:xfrm>
            <a:off x="7738500" y="3190240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8E8B643D-7F21-4438-B771-25E127046467}"/>
              </a:ext>
            </a:extLst>
          </p:cNvPr>
          <p:cNvSpPr/>
          <p:nvPr/>
        </p:nvSpPr>
        <p:spPr>
          <a:xfrm rot="5400000">
            <a:off x="10303377" y="3373120"/>
            <a:ext cx="649103" cy="6401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AD74253-2DD0-4009-BF2A-BC994A044D44}"/>
              </a:ext>
            </a:extLst>
          </p:cNvPr>
          <p:cNvSpPr/>
          <p:nvPr/>
        </p:nvSpPr>
        <p:spPr>
          <a:xfrm>
            <a:off x="8799589" y="5048646"/>
            <a:ext cx="833120" cy="408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10D5017-340F-4BDA-B16B-B333830B77B9}"/>
              </a:ext>
            </a:extLst>
          </p:cNvPr>
          <p:cNvSpPr/>
          <p:nvPr/>
        </p:nvSpPr>
        <p:spPr>
          <a:xfrm rot="10800000">
            <a:off x="4476623" y="5163218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251398-8192-4FD8-AB02-F31B744D1872}"/>
              </a:ext>
            </a:extLst>
          </p:cNvPr>
          <p:cNvSpPr/>
          <p:nvPr/>
        </p:nvSpPr>
        <p:spPr>
          <a:xfrm>
            <a:off x="7154982" y="162560"/>
            <a:ext cx="2332439" cy="2169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Larger, more complicated battery and motor to meet its power needs.</a:t>
            </a:r>
          </a:p>
          <a:p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Addition of generator make it costlier.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8E478B6-7CC3-4706-A163-09D55A30D0E5}"/>
              </a:ext>
            </a:extLst>
          </p:cNvPr>
          <p:cNvSpPr/>
          <p:nvPr/>
        </p:nvSpPr>
        <p:spPr>
          <a:xfrm>
            <a:off x="9594475" y="205831"/>
            <a:ext cx="2159313" cy="21021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 operates at its maximum efficiency.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Capable of attaining zero emission.</a:t>
            </a:r>
          </a:p>
        </p:txBody>
      </p:sp>
    </p:spTree>
    <p:extLst>
      <p:ext uri="{BB962C8B-B14F-4D97-AF65-F5344CB8AC3E}">
        <p14:creationId xmlns:p14="http://schemas.microsoft.com/office/powerpoint/2010/main" val="329695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1B9DE-9B11-4428-97EC-1B728E15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Electric Vehicle- Parallel (HEV)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2965AF-8FAE-4B67-8B04-6D39AD4687B9}"/>
              </a:ext>
            </a:extLst>
          </p:cNvPr>
          <p:cNvSpPr/>
          <p:nvPr/>
        </p:nvSpPr>
        <p:spPr>
          <a:xfrm>
            <a:off x="549615" y="2824480"/>
            <a:ext cx="170688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Gasoline Tank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C942AE-F5F8-4566-A92C-DF414F45DEAF}"/>
              </a:ext>
            </a:extLst>
          </p:cNvPr>
          <p:cNvSpPr/>
          <p:nvPr/>
        </p:nvSpPr>
        <p:spPr>
          <a:xfrm>
            <a:off x="3131064" y="2824480"/>
            <a:ext cx="1706880" cy="10095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 Engine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5AD7558-AB1F-4495-BA93-2ED9A9BE29C4}"/>
              </a:ext>
            </a:extLst>
          </p:cNvPr>
          <p:cNvSpPr/>
          <p:nvPr/>
        </p:nvSpPr>
        <p:spPr>
          <a:xfrm>
            <a:off x="8162635" y="2798891"/>
            <a:ext cx="1706880" cy="103518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/ Generator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1F70B5-7F12-411D-8A34-B2AABF95F730}"/>
              </a:ext>
            </a:extLst>
          </p:cNvPr>
          <p:cNvSpPr/>
          <p:nvPr/>
        </p:nvSpPr>
        <p:spPr>
          <a:xfrm>
            <a:off x="9774487" y="4704512"/>
            <a:ext cx="170688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7EE5248-D238-473C-BB28-E03CF242E8D4}"/>
              </a:ext>
            </a:extLst>
          </p:cNvPr>
          <p:cNvSpPr/>
          <p:nvPr/>
        </p:nvSpPr>
        <p:spPr>
          <a:xfrm>
            <a:off x="9774487" y="5516282"/>
            <a:ext cx="1706880" cy="812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Pack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F59DAF-F600-4068-A019-89C6F001143E}"/>
              </a:ext>
            </a:extLst>
          </p:cNvPr>
          <p:cNvSpPr/>
          <p:nvPr/>
        </p:nvSpPr>
        <p:spPr>
          <a:xfrm>
            <a:off x="9895269" y="2786403"/>
            <a:ext cx="1564584" cy="10679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Drive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91498D-A2B3-4C67-B9AF-52B80614D230}"/>
              </a:ext>
            </a:extLst>
          </p:cNvPr>
          <p:cNvSpPr/>
          <p:nvPr/>
        </p:nvSpPr>
        <p:spPr>
          <a:xfrm>
            <a:off x="5712513" y="2798891"/>
            <a:ext cx="1564584" cy="105550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D2D8DBB-D517-457D-A863-6D596ABBAE14}"/>
              </a:ext>
            </a:extLst>
          </p:cNvPr>
          <p:cNvSpPr/>
          <p:nvPr/>
        </p:nvSpPr>
        <p:spPr>
          <a:xfrm>
            <a:off x="2257304" y="304401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F29E5E-28CB-4AEF-8F26-2BADBAE5D799}"/>
              </a:ext>
            </a:extLst>
          </p:cNvPr>
          <p:cNvSpPr/>
          <p:nvPr/>
        </p:nvSpPr>
        <p:spPr>
          <a:xfrm>
            <a:off x="4848913" y="3063240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113F93-D130-4CFE-B840-BA84916DF806}"/>
              </a:ext>
            </a:extLst>
          </p:cNvPr>
          <p:cNvSpPr/>
          <p:nvPr/>
        </p:nvSpPr>
        <p:spPr>
          <a:xfrm>
            <a:off x="7288066" y="2964054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AD74253-2DD0-4009-BF2A-BC994A044D44}"/>
              </a:ext>
            </a:extLst>
          </p:cNvPr>
          <p:cNvSpPr/>
          <p:nvPr/>
        </p:nvSpPr>
        <p:spPr>
          <a:xfrm>
            <a:off x="7297417" y="3381667"/>
            <a:ext cx="833120" cy="408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10D5017-340F-4BDA-B16B-B333830B77B9}"/>
              </a:ext>
            </a:extLst>
          </p:cNvPr>
          <p:cNvSpPr/>
          <p:nvPr/>
        </p:nvSpPr>
        <p:spPr>
          <a:xfrm rot="16200000">
            <a:off x="9762196" y="4107649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40AA3EAF-7240-4C0F-8DA1-7CC991DE5FDE}"/>
              </a:ext>
            </a:extLst>
          </p:cNvPr>
          <p:cNvSpPr/>
          <p:nvPr/>
        </p:nvSpPr>
        <p:spPr>
          <a:xfrm rot="5400000">
            <a:off x="10628361" y="413847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5E68F8-CD47-414F-A645-7435763072D8}"/>
              </a:ext>
            </a:extLst>
          </p:cNvPr>
          <p:cNvSpPr/>
          <p:nvPr/>
        </p:nvSpPr>
        <p:spPr>
          <a:xfrm>
            <a:off x="468874" y="4150450"/>
            <a:ext cx="3818646" cy="19760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 cost.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 Weight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957274-2887-43F3-89D5-EC5B6EB7DD40}"/>
              </a:ext>
            </a:extLst>
          </p:cNvPr>
          <p:cNvSpPr/>
          <p:nvPr/>
        </p:nvSpPr>
        <p:spPr>
          <a:xfrm>
            <a:off x="4984681" y="4150450"/>
            <a:ext cx="3463876" cy="19525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Traction motor size.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need for a generator </a:t>
            </a:r>
          </a:p>
        </p:txBody>
      </p:sp>
    </p:spTree>
    <p:extLst>
      <p:ext uri="{BB962C8B-B14F-4D97-AF65-F5344CB8AC3E}">
        <p14:creationId xmlns:p14="http://schemas.microsoft.com/office/powerpoint/2010/main" val="2108694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1B9DE-9B11-4428-97EC-1B728E15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Electric Vehicle- Series-Parallel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2965AF-8FAE-4B67-8B04-6D39AD4687B9}"/>
              </a:ext>
            </a:extLst>
          </p:cNvPr>
          <p:cNvSpPr/>
          <p:nvPr/>
        </p:nvSpPr>
        <p:spPr>
          <a:xfrm>
            <a:off x="518210" y="2738167"/>
            <a:ext cx="170688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Gasoline Tank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C942AE-F5F8-4566-A92C-DF414F45DEAF}"/>
              </a:ext>
            </a:extLst>
          </p:cNvPr>
          <p:cNvSpPr/>
          <p:nvPr/>
        </p:nvSpPr>
        <p:spPr>
          <a:xfrm>
            <a:off x="3139080" y="2738167"/>
            <a:ext cx="1207757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 Engine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5AD7558-AB1F-4495-BA93-2ED9A9BE29C4}"/>
              </a:ext>
            </a:extLst>
          </p:cNvPr>
          <p:cNvSpPr/>
          <p:nvPr/>
        </p:nvSpPr>
        <p:spPr>
          <a:xfrm>
            <a:off x="6821424" y="2738167"/>
            <a:ext cx="1706880" cy="812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1F70B5-7F12-411D-8A34-B2AABF95F730}"/>
              </a:ext>
            </a:extLst>
          </p:cNvPr>
          <p:cNvSpPr/>
          <p:nvPr/>
        </p:nvSpPr>
        <p:spPr>
          <a:xfrm>
            <a:off x="9423279" y="2738167"/>
            <a:ext cx="170688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7EE5248-D238-473C-BB28-E03CF242E8D4}"/>
              </a:ext>
            </a:extLst>
          </p:cNvPr>
          <p:cNvSpPr/>
          <p:nvPr/>
        </p:nvSpPr>
        <p:spPr>
          <a:xfrm>
            <a:off x="9625193" y="4523870"/>
            <a:ext cx="1706880" cy="812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Bank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10F5112-E40F-485C-8284-3908A4AE696D}"/>
              </a:ext>
            </a:extLst>
          </p:cNvPr>
          <p:cNvSpPr/>
          <p:nvPr/>
        </p:nvSpPr>
        <p:spPr>
          <a:xfrm>
            <a:off x="9625193" y="5381468"/>
            <a:ext cx="1706880" cy="723203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F59DAF-F600-4068-A019-89C6F001143E}"/>
              </a:ext>
            </a:extLst>
          </p:cNvPr>
          <p:cNvSpPr/>
          <p:nvPr/>
        </p:nvSpPr>
        <p:spPr>
          <a:xfrm>
            <a:off x="7067947" y="5394299"/>
            <a:ext cx="1706880" cy="8128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Drive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1B3B5A1-8C52-4989-83A4-7F8DE44B9C28}"/>
              </a:ext>
            </a:extLst>
          </p:cNvPr>
          <p:cNvSpPr/>
          <p:nvPr/>
        </p:nvSpPr>
        <p:spPr>
          <a:xfrm>
            <a:off x="5343821" y="5418427"/>
            <a:ext cx="1706880" cy="8128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91498D-A2B3-4C67-B9AF-52B80614D230}"/>
              </a:ext>
            </a:extLst>
          </p:cNvPr>
          <p:cNvSpPr/>
          <p:nvPr/>
        </p:nvSpPr>
        <p:spPr>
          <a:xfrm>
            <a:off x="4384143" y="4028064"/>
            <a:ext cx="1706880" cy="812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D2D8DBB-D517-457D-A863-6D596ABBAE14}"/>
              </a:ext>
            </a:extLst>
          </p:cNvPr>
          <p:cNvSpPr/>
          <p:nvPr/>
        </p:nvSpPr>
        <p:spPr>
          <a:xfrm>
            <a:off x="2275480" y="2941367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F29E5E-28CB-4AEF-8F26-2BADBAE5D799}"/>
              </a:ext>
            </a:extLst>
          </p:cNvPr>
          <p:cNvSpPr/>
          <p:nvPr/>
        </p:nvSpPr>
        <p:spPr>
          <a:xfrm>
            <a:off x="8562858" y="2957482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113F93-D130-4CFE-B840-BA84916DF806}"/>
              </a:ext>
            </a:extLst>
          </p:cNvPr>
          <p:cNvSpPr/>
          <p:nvPr/>
        </p:nvSpPr>
        <p:spPr>
          <a:xfrm>
            <a:off x="5983448" y="2951527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AD74253-2DD0-4009-BF2A-BC994A044D44}"/>
              </a:ext>
            </a:extLst>
          </p:cNvPr>
          <p:cNvSpPr/>
          <p:nvPr/>
        </p:nvSpPr>
        <p:spPr>
          <a:xfrm>
            <a:off x="8792073" y="5593881"/>
            <a:ext cx="833120" cy="408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10D5017-340F-4BDA-B16B-B333830B77B9}"/>
              </a:ext>
            </a:extLst>
          </p:cNvPr>
          <p:cNvSpPr/>
          <p:nvPr/>
        </p:nvSpPr>
        <p:spPr>
          <a:xfrm rot="16200000">
            <a:off x="5479390" y="4877409"/>
            <a:ext cx="540605" cy="46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9C1C7D7-8391-4623-8D59-645D0597145A}"/>
              </a:ext>
            </a:extLst>
          </p:cNvPr>
          <p:cNvSpPr/>
          <p:nvPr/>
        </p:nvSpPr>
        <p:spPr>
          <a:xfrm>
            <a:off x="4867782" y="2738167"/>
            <a:ext cx="1115666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Split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FD7BF98-96BA-465E-B507-B34E8D3495DB}"/>
              </a:ext>
            </a:extLst>
          </p:cNvPr>
          <p:cNvSpPr/>
          <p:nvPr/>
        </p:nvSpPr>
        <p:spPr>
          <a:xfrm>
            <a:off x="4378600" y="2951527"/>
            <a:ext cx="487307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38DCF8B8-67F3-4B97-B7BD-6E0ABF90D0C9}"/>
              </a:ext>
            </a:extLst>
          </p:cNvPr>
          <p:cNvSpPr/>
          <p:nvPr/>
        </p:nvSpPr>
        <p:spPr>
          <a:xfrm rot="5400000">
            <a:off x="4993929" y="3590985"/>
            <a:ext cx="487307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F2A8608-9157-4654-BDCD-9991496F8DD0}"/>
              </a:ext>
            </a:extLst>
          </p:cNvPr>
          <p:cNvSpPr/>
          <p:nvPr/>
        </p:nvSpPr>
        <p:spPr>
          <a:xfrm rot="5400000">
            <a:off x="10307387" y="3802055"/>
            <a:ext cx="978420" cy="465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45C7EFF-7453-44C8-853B-380EEABE8933}"/>
              </a:ext>
            </a:extLst>
          </p:cNvPr>
          <p:cNvSpPr/>
          <p:nvPr/>
        </p:nvSpPr>
        <p:spPr>
          <a:xfrm>
            <a:off x="7154564" y="71015"/>
            <a:ext cx="2271898" cy="2260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Costly.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 generator, a large battery pack  &amp; more computing power to control two system.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1BB439-1504-4889-889C-09BD4FE388A8}"/>
              </a:ext>
            </a:extLst>
          </p:cNvPr>
          <p:cNvSpPr/>
          <p:nvPr/>
        </p:nvSpPr>
        <p:spPr>
          <a:xfrm>
            <a:off x="9553247" y="56296"/>
            <a:ext cx="2354273" cy="2260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 Engine is also used to charge the battery.</a:t>
            </a:r>
          </a:p>
          <a:p>
            <a:pPr marL="342900" indent="-342900">
              <a:buAutoNum type="arabicParenR"/>
            </a:pPr>
            <a:r>
              <a:rPr lang="en-I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Capable of proving continuous high output.</a:t>
            </a:r>
          </a:p>
        </p:txBody>
      </p:sp>
    </p:spTree>
    <p:extLst>
      <p:ext uri="{BB962C8B-B14F-4D97-AF65-F5344CB8AC3E}">
        <p14:creationId xmlns:p14="http://schemas.microsoft.com/office/powerpoint/2010/main" val="92873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1B9DE-9B11-4428-97EC-1B728E15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Electric Vehicle- Plug-in (PHEV)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2965AF-8FAE-4B67-8B04-6D39AD4687B9}"/>
              </a:ext>
            </a:extLst>
          </p:cNvPr>
          <p:cNvSpPr/>
          <p:nvPr/>
        </p:nvSpPr>
        <p:spPr>
          <a:xfrm>
            <a:off x="549615" y="2824480"/>
            <a:ext cx="170688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Gasoline Tank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C942AE-F5F8-4566-A92C-DF414F45DEAF}"/>
              </a:ext>
            </a:extLst>
          </p:cNvPr>
          <p:cNvSpPr/>
          <p:nvPr/>
        </p:nvSpPr>
        <p:spPr>
          <a:xfrm>
            <a:off x="3131064" y="2824480"/>
            <a:ext cx="1706880" cy="10095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 Engine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5AD7558-AB1F-4495-BA93-2ED9A9BE29C4}"/>
              </a:ext>
            </a:extLst>
          </p:cNvPr>
          <p:cNvSpPr/>
          <p:nvPr/>
        </p:nvSpPr>
        <p:spPr>
          <a:xfrm>
            <a:off x="8162635" y="2798891"/>
            <a:ext cx="1706880" cy="103518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/ Generator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D1F70B5-7F12-411D-8A34-B2AABF95F730}"/>
              </a:ext>
            </a:extLst>
          </p:cNvPr>
          <p:cNvSpPr/>
          <p:nvPr/>
        </p:nvSpPr>
        <p:spPr>
          <a:xfrm>
            <a:off x="9774487" y="4704512"/>
            <a:ext cx="170688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7EE5248-D238-473C-BB28-E03CF242E8D4}"/>
              </a:ext>
            </a:extLst>
          </p:cNvPr>
          <p:cNvSpPr/>
          <p:nvPr/>
        </p:nvSpPr>
        <p:spPr>
          <a:xfrm>
            <a:off x="9774487" y="5516282"/>
            <a:ext cx="1706880" cy="812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Pack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F59DAF-F600-4068-A019-89C6F001143E}"/>
              </a:ext>
            </a:extLst>
          </p:cNvPr>
          <p:cNvSpPr/>
          <p:nvPr/>
        </p:nvSpPr>
        <p:spPr>
          <a:xfrm>
            <a:off x="9895269" y="2786403"/>
            <a:ext cx="1564584" cy="10679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Drive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91498D-A2B3-4C67-B9AF-52B80614D230}"/>
              </a:ext>
            </a:extLst>
          </p:cNvPr>
          <p:cNvSpPr/>
          <p:nvPr/>
        </p:nvSpPr>
        <p:spPr>
          <a:xfrm>
            <a:off x="5712513" y="2798891"/>
            <a:ext cx="1564584" cy="105550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D2D8DBB-D517-457D-A863-6D596ABBAE14}"/>
              </a:ext>
            </a:extLst>
          </p:cNvPr>
          <p:cNvSpPr/>
          <p:nvPr/>
        </p:nvSpPr>
        <p:spPr>
          <a:xfrm>
            <a:off x="2257304" y="304401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F29E5E-28CB-4AEF-8F26-2BADBAE5D799}"/>
              </a:ext>
            </a:extLst>
          </p:cNvPr>
          <p:cNvSpPr/>
          <p:nvPr/>
        </p:nvSpPr>
        <p:spPr>
          <a:xfrm>
            <a:off x="4848913" y="3063240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113F93-D130-4CFE-B840-BA84916DF806}"/>
              </a:ext>
            </a:extLst>
          </p:cNvPr>
          <p:cNvSpPr/>
          <p:nvPr/>
        </p:nvSpPr>
        <p:spPr>
          <a:xfrm>
            <a:off x="7288066" y="2964054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AD74253-2DD0-4009-BF2A-BC994A044D44}"/>
              </a:ext>
            </a:extLst>
          </p:cNvPr>
          <p:cNvSpPr/>
          <p:nvPr/>
        </p:nvSpPr>
        <p:spPr>
          <a:xfrm>
            <a:off x="7297417" y="3381667"/>
            <a:ext cx="833120" cy="408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10D5017-340F-4BDA-B16B-B333830B77B9}"/>
              </a:ext>
            </a:extLst>
          </p:cNvPr>
          <p:cNvSpPr/>
          <p:nvPr/>
        </p:nvSpPr>
        <p:spPr>
          <a:xfrm rot="16200000">
            <a:off x="9762196" y="4107649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40AA3EAF-7240-4C0F-8DA1-7CC991DE5FDE}"/>
              </a:ext>
            </a:extLst>
          </p:cNvPr>
          <p:cNvSpPr/>
          <p:nvPr/>
        </p:nvSpPr>
        <p:spPr>
          <a:xfrm rot="5400000">
            <a:off x="10628361" y="4138473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91ACC0B-2918-477B-8ABC-AEAE979BEC3A}"/>
              </a:ext>
            </a:extLst>
          </p:cNvPr>
          <p:cNvSpPr/>
          <p:nvPr/>
        </p:nvSpPr>
        <p:spPr>
          <a:xfrm>
            <a:off x="7188669" y="5319488"/>
            <a:ext cx="1706880" cy="100959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Onboard Charger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D224A933-7CE4-4BB6-B0B7-9A2E9D0C87ED}"/>
              </a:ext>
            </a:extLst>
          </p:cNvPr>
          <p:cNvSpPr/>
          <p:nvPr/>
        </p:nvSpPr>
        <p:spPr>
          <a:xfrm>
            <a:off x="8903218" y="5698849"/>
            <a:ext cx="863600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C78523-2280-4D2E-A81B-D89C095E9B93}"/>
              </a:ext>
            </a:extLst>
          </p:cNvPr>
          <p:cNvSpPr/>
          <p:nvPr/>
        </p:nvSpPr>
        <p:spPr>
          <a:xfrm>
            <a:off x="7277100" y="379220"/>
            <a:ext cx="2149361" cy="19525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expensive.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to maintain.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0AF443-DD56-4BDF-AFC8-79082940451B}"/>
              </a:ext>
            </a:extLst>
          </p:cNvPr>
          <p:cNvSpPr/>
          <p:nvPr/>
        </p:nvSpPr>
        <p:spPr>
          <a:xfrm>
            <a:off x="9553247" y="364501"/>
            <a:ext cx="2149361" cy="19525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emission on battery driving.</a:t>
            </a:r>
          </a:p>
          <a:p>
            <a:pPr marL="342900" indent="-342900">
              <a:buAutoNum type="arabicParenR"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to drive.</a:t>
            </a:r>
          </a:p>
        </p:txBody>
      </p:sp>
    </p:spTree>
    <p:extLst>
      <p:ext uri="{BB962C8B-B14F-4D97-AF65-F5344CB8AC3E}">
        <p14:creationId xmlns:p14="http://schemas.microsoft.com/office/powerpoint/2010/main" val="339181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</TotalTime>
  <Words>883</Words>
  <Application>Microsoft Office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Assignment -1</vt:lpstr>
      <vt:lpstr>PowerPoint Presentation</vt:lpstr>
      <vt:lpstr>PowerPoint Presentation</vt:lpstr>
      <vt:lpstr>Milestones in Automotive Journey</vt:lpstr>
      <vt:lpstr>Introduction to Hybrid Electric Vehicles</vt:lpstr>
      <vt:lpstr>Hybrid Electric Vehicle- Series</vt:lpstr>
      <vt:lpstr>Hybrid Electric Vehicle- Parallel (HEV)</vt:lpstr>
      <vt:lpstr>Hybrid Electric Vehicle- Series-Parallel</vt:lpstr>
      <vt:lpstr>Hybrid Electric Vehicle- Plug-in (PHEV)</vt:lpstr>
      <vt:lpstr>Hybrid Electric Vehicle- Fuel Cell (FCEV)</vt:lpstr>
      <vt:lpstr>Construction of BLDC Motor</vt:lpstr>
      <vt:lpstr>Working Principle &amp; Operation of BLDC Motor</vt:lpstr>
      <vt:lpstr>Battery Pack Composition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Baldev Singh Sabherwal</dc:creator>
  <cp:lastModifiedBy>Baldev Singh Sabherwal</cp:lastModifiedBy>
  <cp:revision>102</cp:revision>
  <dcterms:created xsi:type="dcterms:W3CDTF">2022-09-15T06:12:38Z</dcterms:created>
  <dcterms:modified xsi:type="dcterms:W3CDTF">2022-09-17T13:48:12Z</dcterms:modified>
</cp:coreProperties>
</file>